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isk D\готовый проекты Adobe After Effects CS4\подготовка к финалу\Comp 2\титул 1_0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4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18373"/>
            <a:ext cx="568863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МБУК «Андроповская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межпоселенческая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центральная районная библиотека»</a:t>
            </a:r>
          </a:p>
        </p:txBody>
      </p:sp>
    </p:spTree>
    <p:extLst>
      <p:ext uri="{BB962C8B-B14F-4D97-AF65-F5344CB8AC3E}">
        <p14:creationId xmlns:p14="http://schemas.microsoft.com/office/powerpoint/2010/main" val="859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074" r="29174" b="31999"/>
          <a:stretch/>
        </p:blipFill>
        <p:spPr bwMode="auto">
          <a:xfrm>
            <a:off x="6436864" y="998282"/>
            <a:ext cx="3031680" cy="38708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0506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 </a:t>
            </a:r>
            <a:r>
              <a:rPr lang="ru-RU" sz="1600" b="1" dirty="0" smtClean="0">
                <a:solidFill>
                  <a:schemeClr val="bg1"/>
                </a:solidFill>
              </a:rPr>
              <a:t>Медведев</a:t>
            </a:r>
            <a:r>
              <a:rPr lang="ru-RU" sz="1600" b="1" dirty="0">
                <a:solidFill>
                  <a:schemeClr val="bg1"/>
                </a:solidFill>
              </a:rPr>
              <a:t>, Р. А.  Связь времен: Ист. очерки. – Ставрополь: Кн. изд-во, 1992. – 606 с.</a:t>
            </a:r>
            <a:endParaRPr lang="ru-RU" sz="1600" dirty="0">
              <a:solidFill>
                <a:schemeClr val="bg1"/>
              </a:solidFill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</a:t>
            </a:r>
            <a:r>
              <a:rPr lang="ru-RU" sz="1600" dirty="0" smtClean="0">
                <a:solidFill>
                  <a:schemeClr val="bg1"/>
                </a:solidFill>
              </a:rPr>
              <a:t>Книга </a:t>
            </a:r>
            <a:r>
              <a:rPr lang="ru-RU" sz="1600" dirty="0">
                <a:solidFill>
                  <a:schemeClr val="bg1"/>
                </a:solidFill>
              </a:rPr>
              <a:t>известного советского историка и публициста исследует полные трагизма события советской истории, судьбы государственных и политических деятелей, во многом определявших развитие страны, начиная с 1917 года.    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</a:t>
            </a:r>
            <a:r>
              <a:rPr lang="ru-RU" sz="1600" dirty="0" smtClean="0">
                <a:solidFill>
                  <a:schemeClr val="bg1"/>
                </a:solidFill>
              </a:rPr>
              <a:t>Сегодня </a:t>
            </a:r>
            <a:r>
              <a:rPr lang="ru-RU" sz="1600" dirty="0">
                <a:solidFill>
                  <a:schemeClr val="bg1"/>
                </a:solidFill>
              </a:rPr>
              <a:t>мы знаем много больше и об Андропове, и о событиях 50-80-х годов, на фоне и под влиянием которых протекала его деятельность. Перед нами раскрывался интеллигентный, глубоко партийный и скромный человек. Для многих Юрий Владимирович остался легендой, как в нашей стране, так и за рубежом. Как говорил об Андропове Янош </a:t>
            </a:r>
            <a:r>
              <a:rPr lang="ru-RU" sz="1600" dirty="0" err="1">
                <a:solidFill>
                  <a:schemeClr val="bg1"/>
                </a:solidFill>
              </a:rPr>
              <a:t>Кадар</a:t>
            </a:r>
            <a:r>
              <a:rPr lang="ru-RU" sz="1600" dirty="0">
                <a:solidFill>
                  <a:schemeClr val="bg1"/>
                </a:solidFill>
              </a:rPr>
              <a:t>, «в нем было человеческое величие».  </a:t>
            </a:r>
          </a:p>
        </p:txBody>
      </p:sp>
      <p:pic>
        <p:nvPicPr>
          <p:cNvPr id="5122" name="Picture 2" descr="D:\Disk D\2017\Андропов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4570465" cy="32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2425274" cy="31235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3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isk D\2017\Андропов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6"/>
          <a:stretch/>
        </p:blipFill>
        <p:spPr bwMode="auto">
          <a:xfrm>
            <a:off x="158519" y="2636912"/>
            <a:ext cx="1960840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isk D\2017\Андропов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7"/>
          <a:stretch/>
        </p:blipFill>
        <p:spPr bwMode="auto">
          <a:xfrm>
            <a:off x="734988" y="260928"/>
            <a:ext cx="1927827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isk D\2017\Андропов\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7"/>
          <a:stretch/>
        </p:blipFill>
        <p:spPr bwMode="auto">
          <a:xfrm>
            <a:off x="2119359" y="1216245"/>
            <a:ext cx="1908600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Disk D\2017\Андропов\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2"/>
          <a:stretch/>
        </p:blipFill>
        <p:spPr bwMode="auto">
          <a:xfrm>
            <a:off x="3995936" y="536153"/>
            <a:ext cx="1948929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Disk D\2017\Андропов\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/>
          <a:stretch/>
        </p:blipFill>
        <p:spPr bwMode="auto">
          <a:xfrm>
            <a:off x="1762225" y="3736245"/>
            <a:ext cx="1902669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Disk D\2017\Андропов\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5"/>
          <a:stretch/>
        </p:blipFill>
        <p:spPr bwMode="auto">
          <a:xfrm>
            <a:off x="2987824" y="4221088"/>
            <a:ext cx="1816577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D:\Disk D\2017\Андропов\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1800"/>
            <a:ext cx="2397679" cy="26123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D:\Disk D\2017\Андропов\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7"/>
          <a:stretch/>
        </p:blipFill>
        <p:spPr bwMode="auto">
          <a:xfrm>
            <a:off x="5364088" y="2231800"/>
            <a:ext cx="1990927" cy="25200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:\Disk D\2017\Андропов\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7"/>
          <a:stretch/>
        </p:blipFill>
        <p:spPr bwMode="auto">
          <a:xfrm>
            <a:off x="4355976" y="3349352"/>
            <a:ext cx="2075964" cy="25200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44008" y="5130728"/>
            <a:ext cx="4792514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Расширить знания о жизни и деятельности Ю.В. Андропова возможно, прочитав данные книги, имеющиеся в фонде центральной районной библиотеки</a:t>
            </a:r>
          </a:p>
        </p:txBody>
      </p:sp>
    </p:spTree>
    <p:extLst>
      <p:ext uri="{BB962C8B-B14F-4D97-AF65-F5344CB8AC3E}">
        <p14:creationId xmlns:p14="http://schemas.microsoft.com/office/powerpoint/2010/main" val="3501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23" y="620688"/>
            <a:ext cx="4824536" cy="50629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-432000" algn="just"/>
            <a:r>
              <a:rPr lang="ru-RU" sz="1700" b="1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В </a:t>
            </a:r>
            <a:r>
              <a:rPr lang="ru-RU" sz="1700" b="1" spc="50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обществе сложилась неоднозначная оценка личности Юрия Владимировича Андропова, разные люди высказываются о нем диаметрально противоположно.</a:t>
            </a:r>
          </a:p>
          <a:p>
            <a:pPr indent="-432000" algn="just"/>
            <a:r>
              <a:rPr lang="ru-RU" sz="1700" b="1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Юрия </a:t>
            </a:r>
            <a:r>
              <a:rPr lang="ru-RU" sz="1700" b="1" spc="50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Владимировича Андропова иногда называют «человеком без биографии».  На самом же деле о его жизни и деятельности известно достаточно много, хотя некоторые детали своей биографии он не афишировал. </a:t>
            </a:r>
          </a:p>
          <a:p>
            <a:pPr indent="-432000" algn="just"/>
            <a:r>
              <a:rPr lang="ru-RU" sz="1700" b="1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Предлагаемый </a:t>
            </a:r>
            <a:r>
              <a:rPr lang="ru-RU" sz="1700" b="1" spc="50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обзор книг позволит приоткрыть завесу тайны жизни человека, внесшего огромный вклад в укрепление нашей страны и её безопасность – 15 лет он возглавлял Комитет государственной безопасности и 15 месяцев стоял во главе партии и государства.</a:t>
            </a:r>
          </a:p>
        </p:txBody>
      </p:sp>
      <p:pic>
        <p:nvPicPr>
          <p:cNvPr id="9" name="Picture 2" descr="D:\Disk D\2017\Андропов\andropov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0846"/>
            <a:ext cx="3969830" cy="52163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41168"/>
            <a:ext cx="1634582" cy="181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3" y="3169339"/>
            <a:ext cx="4472177" cy="23478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3670649" cy="26648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:\Disk D\2017\Андропов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4957486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509120"/>
            <a:ext cx="8213745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000" b="1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2000" b="1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Андропов</a:t>
            </a:r>
            <a:r>
              <a:rPr lang="ru-RU" sz="2000" b="1" spc="50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Ю. В.  Избранные речи и статьи. – 2-е изд. – М.: Политиздат, 1983. – 320 с., 1 л. порт.</a:t>
            </a:r>
          </a:p>
          <a:p>
            <a:pPr algn="just"/>
            <a:r>
              <a:rPr lang="en-US" sz="2000" b="1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2000" b="1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000" b="1" spc="50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книгу Ю.В. Андропова включены речи, статьи и выступления, в которых освещаются актуальные вопросы внутренней и внешнеполитической деятельности Коммунистической Партии Советского Союза. </a:t>
            </a:r>
          </a:p>
        </p:txBody>
      </p:sp>
      <p:pic>
        <p:nvPicPr>
          <p:cNvPr id="3080" name="Picture 8" descr="C:\Users\KING\Desktop\37495465_d17919cb6ca205af253de061d67e5dd9_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6" y="610261"/>
            <a:ext cx="1815314" cy="152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isk D\2017\Андропов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20" y="-99392"/>
            <a:ext cx="4956248" cy="54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isk D\2017\Андропов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1052"/>
            <a:ext cx="3240360" cy="3530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789040"/>
            <a:ext cx="885698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     </a:t>
            </a:r>
            <a:r>
              <a:rPr lang="ru-RU" sz="1400" b="1" dirty="0" smtClean="0">
                <a:solidFill>
                  <a:schemeClr val="bg1"/>
                </a:solidFill>
              </a:rPr>
              <a:t>Книга </a:t>
            </a:r>
            <a:r>
              <a:rPr lang="ru-RU" sz="1400" b="1" dirty="0">
                <a:solidFill>
                  <a:schemeClr val="bg1"/>
                </a:solidFill>
              </a:rPr>
              <a:t>«Век Юрия Андропова». </a:t>
            </a:r>
            <a:r>
              <a:rPr lang="ru-RU" sz="1400" b="1" dirty="0" err="1" smtClean="0">
                <a:solidFill>
                  <a:schemeClr val="bg1"/>
                </a:solidFill>
              </a:rPr>
              <a:t>Ставрополь</a:t>
            </a:r>
            <a:r>
              <a:rPr lang="ru-RU" sz="1300" b="1" spc="50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:Издательство</a:t>
            </a:r>
            <a:r>
              <a:rPr lang="ru-RU" sz="13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«Дизайн-Студия Б», 2014. – 84 с. </a:t>
            </a:r>
            <a:r>
              <a:rPr lang="ru-RU" sz="1300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посвящена 100-летию выдающегося государственного деятеля, нашего знаменитого земляка, Ю.В. Андропова. Она повествует о важнейших и ярких моментах его биографии, рассказывает о времени, в котором        Ю.В. Андропову довелось жить и работать, постепенно восходя на высшую ступень государственной власти. В книге использованы материалы Ставропольского государственного музея-заповедника имени Г. Н. </a:t>
            </a:r>
            <a:r>
              <a:rPr lang="ru-RU" sz="1300" spc="5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Прозрителева</a:t>
            </a:r>
            <a:r>
              <a:rPr lang="ru-RU" sz="1300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Г.К. Праве, музея Управления Федеральной Службы Безопасности Российской Федерации по Ставропольскому Краю, фотографии, исследования, биографические документы, воспоминания людей, близких к Ю.В. Андропову и работавших с ним в разные годы. По оценке экс-президента США Ричарда Никсона, Юрий Владимирович  мог стать большим и опасным противником, чем любой из последних советских руководителей, с которыми Соединенные Штаты могли развивать отношения по принципу – живи и давай жить другим. Никсон говорил: «Он в отличие от Хрущева контролирует свои эмоции. У него больше воображения, чем у Брежнева. Он в высшей степени умен. Он – холодный прагматик, и ничего не будет делать поспешно». </a:t>
            </a:r>
          </a:p>
        </p:txBody>
      </p:sp>
    </p:spTree>
    <p:extLst>
      <p:ext uri="{BB962C8B-B14F-4D97-AF65-F5344CB8AC3E}">
        <p14:creationId xmlns:p14="http://schemas.microsoft.com/office/powerpoint/2010/main" val="383903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isk D\2017\Андропов\1439926193_3759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490">
            <a:off x="230898" y="1045027"/>
            <a:ext cx="2810248" cy="20292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sk D\2017\Андропов\original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055">
            <a:off x="5920859" y="1457987"/>
            <a:ext cx="2574224" cy="14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isk D\2017\Андропов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576"/>
            <a:ext cx="4104456" cy="311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437706"/>
            <a:ext cx="88204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      </a:t>
            </a:r>
            <a:r>
              <a:rPr lang="ru-RU" sz="1200" b="1" dirty="0" smtClean="0">
                <a:solidFill>
                  <a:schemeClr val="bg1"/>
                </a:solidFill>
              </a:rPr>
              <a:t>Медведев</a:t>
            </a:r>
            <a:r>
              <a:rPr lang="ru-RU" sz="1200" b="1" dirty="0">
                <a:solidFill>
                  <a:schemeClr val="bg1"/>
                </a:solidFill>
              </a:rPr>
              <a:t>, Р.   Неизвестный Андропов. – Ростов н/Д: из-во «Феникс», 1999. – 512 с.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      </a:t>
            </a:r>
            <a:r>
              <a:rPr lang="ru-RU" sz="1200" dirty="0" smtClean="0">
                <a:solidFill>
                  <a:schemeClr val="bg1"/>
                </a:solidFill>
              </a:rPr>
              <a:t>Книга </a:t>
            </a:r>
            <a:r>
              <a:rPr lang="ru-RU" sz="1200" dirty="0">
                <a:solidFill>
                  <a:schemeClr val="bg1"/>
                </a:solidFill>
              </a:rPr>
              <a:t>известного писателя «Неизвестный Андропов» посвящена одному из самых загадочных деятелей Коммунистической партии Союза Советских Социалистических Республик, шефу Комитета Государственной Безопасности – Юрию Андропову.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Еще при жизни о нем ходили легенды, а с его смертью вопросов стало еще больше, чем ответов на них. Каким же был он на самом деле?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      </a:t>
            </a:r>
            <a:r>
              <a:rPr lang="ru-RU" sz="1200" dirty="0" smtClean="0">
                <a:solidFill>
                  <a:schemeClr val="bg1"/>
                </a:solidFill>
              </a:rPr>
              <a:t>В </a:t>
            </a:r>
            <a:r>
              <a:rPr lang="ru-RU" sz="1200" dirty="0">
                <a:solidFill>
                  <a:schemeClr val="bg1"/>
                </a:solidFill>
              </a:rPr>
              <a:t>поисках ответа автор проделал огромную работу, позволяющую дать объективную оценку деятельности Юрия Андропова, воссоздать сложный и противоречивый образ этого, бесспорно, выдающегося человека.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      </a:t>
            </a:r>
            <a:r>
              <a:rPr lang="ru-RU" sz="1200" dirty="0" smtClean="0">
                <a:solidFill>
                  <a:schemeClr val="bg1"/>
                </a:solidFill>
              </a:rPr>
              <a:t>Так </a:t>
            </a:r>
            <a:r>
              <a:rPr lang="ru-RU" sz="1200" dirty="0">
                <a:solidFill>
                  <a:schemeClr val="bg1"/>
                </a:solidFill>
              </a:rPr>
              <a:t>английский журналист </a:t>
            </a:r>
            <a:r>
              <a:rPr lang="ru-RU" sz="1200" dirty="0" err="1">
                <a:solidFill>
                  <a:schemeClr val="bg1"/>
                </a:solidFill>
              </a:rPr>
              <a:t>Ноэль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Барбер</a:t>
            </a:r>
            <a:r>
              <a:rPr lang="ru-RU" sz="1200" dirty="0">
                <a:solidFill>
                  <a:schemeClr val="bg1"/>
                </a:solidFill>
              </a:rPr>
              <a:t>, несколько раз, встречавшийся с Андроповым, писал о нем как об «узколобом </a:t>
            </a:r>
            <a:r>
              <a:rPr lang="ru-RU" sz="1200" dirty="0" err="1">
                <a:solidFill>
                  <a:schemeClr val="bg1"/>
                </a:solidFill>
              </a:rPr>
              <a:t>сталинисте</a:t>
            </a:r>
            <a:r>
              <a:rPr lang="ru-RU" sz="1200" dirty="0">
                <a:solidFill>
                  <a:schemeClr val="bg1"/>
                </a:solidFill>
              </a:rPr>
              <a:t>, лишенном чувстве юмора, с непроницаемой физиономией». Совсем иначе писал об Андропове известный советский дипломат Олег Трояновский, которого связывали с Андроповым многолетние добрые отношения. «Андропов любил мыслить аллегориями, - вспоминает Трояновский, - и обладал чувством юмора. Он почти наизусть знал Ильфа и Петрова, любил цитировать их, а иногда и сам не прочь был подшутить. Вскоре после того, как назначили его Председателем Комитета Государственной Безопасности, он позвонил мне и говорит: Олег Александрович, куда вы исчезли? Приезжайте к нам, посадим вас (на слове «посадим» он сделал многозначительную паузу)… напоим чаем».  Книга насыщена массой малоизвестных фактов, эпизодов, информацией, которая сопровождается их глубоким анализом, комментариями, авторскими попытками осмысления происшедшего.</a:t>
            </a:r>
          </a:p>
        </p:txBody>
      </p:sp>
    </p:spTree>
    <p:extLst>
      <p:ext uri="{BB962C8B-B14F-4D97-AF65-F5344CB8AC3E}">
        <p14:creationId xmlns:p14="http://schemas.microsoft.com/office/powerpoint/2010/main" val="411729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80728"/>
            <a:ext cx="2524307" cy="32290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80703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   </a:t>
            </a:r>
            <a:r>
              <a:rPr lang="ru-RU" sz="1200" b="1" dirty="0" smtClean="0">
                <a:solidFill>
                  <a:schemeClr val="bg1"/>
                </a:solidFill>
              </a:rPr>
              <a:t>Медведев</a:t>
            </a:r>
            <a:r>
              <a:rPr lang="ru-RU" sz="1200" b="1" dirty="0">
                <a:solidFill>
                  <a:schemeClr val="bg1"/>
                </a:solidFill>
              </a:rPr>
              <a:t>, Р.  Андропов. – М.: Молодая гвардия, 2006. – 434 [14] с.: ил. – (жизнь замечательных людей: Сер. </a:t>
            </a:r>
            <a:r>
              <a:rPr lang="ru-RU" sz="1200" b="1" dirty="0" err="1">
                <a:solidFill>
                  <a:schemeClr val="bg1"/>
                </a:solidFill>
              </a:rPr>
              <a:t>биогр</a:t>
            </a:r>
            <a:r>
              <a:rPr lang="ru-RU" sz="1200" b="1" dirty="0">
                <a:solidFill>
                  <a:schemeClr val="bg1"/>
                </a:solidFill>
              </a:rPr>
              <a:t>.; </a:t>
            </a:r>
            <a:r>
              <a:rPr lang="ru-RU" sz="1200" b="1" dirty="0" err="1">
                <a:solidFill>
                  <a:schemeClr val="bg1"/>
                </a:solidFill>
              </a:rPr>
              <a:t>Вып</a:t>
            </a:r>
            <a:r>
              <a:rPr lang="ru-RU" sz="1200" b="1" dirty="0">
                <a:solidFill>
                  <a:schemeClr val="bg1"/>
                </a:solidFill>
              </a:rPr>
              <a:t>. 982).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    </a:t>
            </a:r>
            <a:r>
              <a:rPr lang="ru-RU" sz="1200" dirty="0" smtClean="0">
                <a:solidFill>
                  <a:schemeClr val="bg1"/>
                </a:solidFill>
              </a:rPr>
              <a:t>Ю.В</a:t>
            </a:r>
            <a:r>
              <a:rPr lang="ru-RU" sz="1200" dirty="0">
                <a:solidFill>
                  <a:schemeClr val="bg1"/>
                </a:solidFill>
              </a:rPr>
              <a:t>. Андропов пятнадцать лет занимал пост Председателя Комитета государственной безопасности СССР и лишь пятнадцать месяцев руководил страной, будучи Генеральным секретарем Центрального Комитета Коммунистической Партии Советского Союза. Находясь в политике почти всю свою жизнь, он был и остается самым закрытым политическим деятелем за всю историю нашей страны. Он не любил фотографироваться, крайне редко давал интервью, и даже самые близкие к нему люди совсем немного знали о нем. Материал для книги Р. Медведев собирал долгие годы. 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   </a:t>
            </a:r>
            <a:r>
              <a:rPr lang="ru-RU" sz="1200" dirty="0" smtClean="0">
                <a:solidFill>
                  <a:schemeClr val="bg1"/>
                </a:solidFill>
              </a:rPr>
              <a:t>У </a:t>
            </a:r>
            <a:r>
              <a:rPr lang="ru-RU" sz="1200" dirty="0">
                <a:solidFill>
                  <a:schemeClr val="bg1"/>
                </a:solidFill>
              </a:rPr>
              <a:t>Андропова было много редких качеств. Одно из них, отличающее истинного государственного деятеля, - способность проникать в суть самых сложных явлений и правильно выражать общественные потребности. Он умел генерировать идеи и так формулировать приоритетные задачи, что они зажигали людей на ударный труд. Андропов и сам работал не щадя себя. Многомерность Андропова, богатство его личности, а может быть, разнообразие его социальных масок позволили ему выиграть место лидера на политических подмостках Кремля, освободившиеся после смерти Брежнева. Книга дает объективный портрет этого незаурядного государственного деятеля и неординарного человека, чья политическая судьба до сих пор занимает умы российских и западных политологов.</a:t>
            </a:r>
          </a:p>
        </p:txBody>
      </p:sp>
      <p:pic>
        <p:nvPicPr>
          <p:cNvPr id="2050" name="Picture 2" descr="D:\Disk D\2017\Андропов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1048"/>
            <a:ext cx="4752528" cy="3390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741">
            <a:off x="146969" y="1354869"/>
            <a:ext cx="3624104" cy="25610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663022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  </a:t>
            </a:r>
            <a:r>
              <a:rPr lang="ru-RU" sz="1200" b="1" dirty="0" smtClean="0">
                <a:solidFill>
                  <a:schemeClr val="bg1"/>
                </a:solidFill>
              </a:rPr>
              <a:t>Семанов</a:t>
            </a:r>
            <a:r>
              <a:rPr lang="ru-RU" sz="1200" b="1" dirty="0">
                <a:solidFill>
                  <a:schemeClr val="bg1"/>
                </a:solidFill>
              </a:rPr>
              <a:t>, С. Н. Юрий Андропов. /С. Семанов. – М.: </a:t>
            </a:r>
            <a:r>
              <a:rPr lang="ru-RU" sz="1200" b="1" dirty="0" err="1">
                <a:solidFill>
                  <a:schemeClr val="bg1"/>
                </a:solidFill>
              </a:rPr>
              <a:t>Эксмо</a:t>
            </a:r>
            <a:r>
              <a:rPr lang="ru-RU" sz="1200" b="1" dirty="0">
                <a:solidFill>
                  <a:schemeClr val="bg1"/>
                </a:solidFill>
              </a:rPr>
              <a:t>, 2003. – 508 с., ил.</a:t>
            </a:r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  </a:t>
            </a:r>
            <a:r>
              <a:rPr lang="ru-RU" sz="1200" dirty="0" smtClean="0">
                <a:solidFill>
                  <a:schemeClr val="bg1"/>
                </a:solidFill>
              </a:rPr>
              <a:t>Сведения </a:t>
            </a:r>
            <a:r>
              <a:rPr lang="ru-RU" sz="1200" dirty="0">
                <a:solidFill>
                  <a:schemeClr val="bg1"/>
                </a:solidFill>
              </a:rPr>
              <a:t>о жизни Юрия Андропова автору этой книги приходилось собирать с великим трудом. Ведь во всей мировой истории Андропов является одним из самых потаенных политических деятелей. Какие тайны скрываются за фигурой генсека с Лубянки? Почему и как глава Комитета Государственной Безопасности стал лидером Советской страны после смерти Леонида Брежнева? Историк Сергей Семанов решил всмотреться в жизненный путь загадочного генсека и оценить его личные качества. Микроскопический партийно-комсомольский работник в глухой российской провинции, Юрий Владимирович Андропов к исходу жизни неожиданно для всех взлетел на самую-самую кремлевскую высь. Но к этим заветным высям он целенаправленно и терпеливо стремился всю жизнь. Молча, тайно, не имея соратников, а только потаенных соучастников, столь же двуликих, как и он сам, он взлетел наконец на кремлевские небеса. Видимо, во всей мировой истории Андропов стал и останется самым потаенным главой тайной политической полиции! Он всячески укреплял коммунистический строй – и потихоньку подтачивал его. Сажал «диссидентов» в психушки – и одновременно создавал им будущую политическую карьеру. Боролся с буржуазным Западом – и в душе обожал западный образ жизни. Наконец, скрыл от всех свою первую семью и двоих детей, судьба которых – брошенных отцом – сложилась крайне тяжело. Таков был этот потаенный деятель, неразгаданный и по сию пору. Расшифровкам его политической и личной тайнописи посвящена настоящая книга.</a:t>
            </a:r>
          </a:p>
        </p:txBody>
      </p:sp>
      <p:pic>
        <p:nvPicPr>
          <p:cNvPr id="7170" name="Picture 2" descr="D:\Disk D\2017\Андропов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461737" cy="32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3">
            <a:off x="6444208" y="404665"/>
            <a:ext cx="2377025" cy="2952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6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" y="2264350"/>
            <a:ext cx="4423349" cy="33835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:\Disk D\2017\Андропов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98" y="332656"/>
            <a:ext cx="2704882" cy="29452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58112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</a:rPr>
              <a:t>	</a:t>
            </a:r>
            <a:r>
              <a:rPr lang="ru-RU" sz="1600" b="1" dirty="0" smtClean="0">
                <a:solidFill>
                  <a:schemeClr val="bg1"/>
                </a:solidFill>
              </a:rPr>
              <a:t>Волкогонов</a:t>
            </a:r>
            <a:r>
              <a:rPr lang="ru-RU" sz="1600" b="1" dirty="0">
                <a:solidFill>
                  <a:schemeClr val="bg1"/>
                </a:solidFill>
              </a:rPr>
              <a:t>, Д.А. Семь вождей. В 2 к. Кн. 2. /Д.А. Волкогонов. – М.: АО </a:t>
            </a:r>
            <a:r>
              <a:rPr lang="ru-RU" sz="1600" b="1" dirty="0" err="1">
                <a:solidFill>
                  <a:schemeClr val="bg1"/>
                </a:solidFill>
              </a:rPr>
              <a:t>Изд</a:t>
            </a:r>
            <a:r>
              <a:rPr lang="ru-RU" sz="1600" b="1" dirty="0">
                <a:solidFill>
                  <a:schemeClr val="bg1"/>
                </a:solidFill>
              </a:rPr>
              <a:t> – во «Новости», 1997. – 479 с., ил.</a:t>
            </a:r>
            <a:endParaRPr lang="ru-RU" sz="1600" dirty="0">
              <a:solidFill>
                <a:schemeClr val="bg1"/>
              </a:solidFill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	</a:t>
            </a:r>
            <a:r>
              <a:rPr lang="ru-RU" sz="1600" dirty="0" smtClean="0">
                <a:solidFill>
                  <a:schemeClr val="bg1"/>
                </a:solidFill>
              </a:rPr>
              <a:t>Вторая </a:t>
            </a:r>
            <a:r>
              <a:rPr lang="ru-RU" sz="1600" dirty="0">
                <a:solidFill>
                  <a:schemeClr val="bg1"/>
                </a:solidFill>
              </a:rPr>
              <a:t>книга писателя посвящена Л.И. Брежневу, Ю.В. Андропову, К.У. Черненко, М.С. Горбачеву – четырем «вождям», в разное время стоявшим во главе власти. Читатели получат уникальную возможность познакомиться с «личными делами» генсеков из «Особых папок» политбюро, с дневниковыми заметками Брежнева и служебными записками Андропова с грифом «Совершенно секретно».</a:t>
            </a:r>
          </a:p>
        </p:txBody>
      </p:sp>
      <p:pic>
        <p:nvPicPr>
          <p:cNvPr id="3075" name="Picture 3" descr="D:\Disk D\2017\Андропов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30052"/>
            <a:ext cx="4658231" cy="335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776260"/>
            <a:ext cx="8640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   </a:t>
            </a:r>
            <a:r>
              <a:rPr lang="ru-RU" sz="1400" b="1" dirty="0" err="1" smtClean="0">
                <a:solidFill>
                  <a:schemeClr val="bg1"/>
                </a:solidFill>
              </a:rPr>
              <a:t>Млечин</a:t>
            </a:r>
            <a:r>
              <a:rPr lang="ru-RU" sz="1400" b="1" dirty="0">
                <a:solidFill>
                  <a:schemeClr val="bg1"/>
                </a:solidFill>
              </a:rPr>
              <a:t>, Л. М.  Председатели КГБ. Рассекреченные судьбы. – М.: ЗАО </a:t>
            </a:r>
            <a:r>
              <a:rPr lang="ru-RU" sz="1400" b="1" dirty="0" err="1">
                <a:solidFill>
                  <a:schemeClr val="bg1"/>
                </a:solidFill>
              </a:rPr>
              <a:t>Изд</a:t>
            </a:r>
            <a:r>
              <a:rPr lang="ru-RU" sz="1400" b="1" dirty="0">
                <a:solidFill>
                  <a:schemeClr val="bg1"/>
                </a:solidFill>
              </a:rPr>
              <a:t> – во </a:t>
            </a:r>
            <a:r>
              <a:rPr lang="ru-RU" sz="1400" b="1" dirty="0" err="1">
                <a:solidFill>
                  <a:schemeClr val="bg1"/>
                </a:solidFill>
              </a:rPr>
              <a:t>Центрполиграф</a:t>
            </a:r>
            <a:r>
              <a:rPr lang="ru-RU" sz="1400" b="1" dirty="0">
                <a:solidFill>
                  <a:schemeClr val="bg1"/>
                </a:solidFill>
              </a:rPr>
              <a:t>, 1999. – 651 с.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   </a:t>
            </a:r>
            <a:r>
              <a:rPr lang="ru-RU" sz="1400" dirty="0" smtClean="0">
                <a:solidFill>
                  <a:schemeClr val="bg1"/>
                </a:solidFill>
              </a:rPr>
              <a:t>Комитет </a:t>
            </a:r>
            <a:r>
              <a:rPr lang="ru-RU" sz="1400" dirty="0">
                <a:solidFill>
                  <a:schemeClr val="bg1"/>
                </a:solidFill>
              </a:rPr>
              <a:t>Государственной Безопасности – одно из самых знаменитых и загадочных спецслужб ХХ столетия. Не менее известны и люди, в разное время, стоящие во главе этой закрытой государственной структуры. Дзержинский, Берия, Андропов и другие вошли в историю страны. У каждого из них была своя судьба, в полной мере отразившая судьбу страны. Служба в этом ведомстве влечет к себе людей, но часто оказывается для них губительной. Некоторые возглавляли ведомство совсем недолго – несколько месяцев, год. Рекорд поставил Юрий Владимирович Андропов: он был председателем Комитета Государственной Безопасности – пятнадцать лет. Эта книга основана не только на опубликованных воспоминаниях очевидцев и архивных документах, преданных гласности в последние годы, но и на многочисленных беседах автора с участниками событий – отставными или действующими сотрудниками госбезопасности – и с историками, которые пытаются осмыслить наше недавнее прошлое.</a:t>
            </a:r>
          </a:p>
        </p:txBody>
      </p:sp>
      <p:pic>
        <p:nvPicPr>
          <p:cNvPr id="4098" name="Picture 2" descr="D:\Disk D\2017\Андропов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3016"/>
            <a:ext cx="4460630" cy="32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isk D\2017\Андропов\original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9879"/>
            <a:ext cx="2629505" cy="2520280"/>
          </a:xfrm>
          <a:prstGeom prst="ellipse">
            <a:avLst/>
          </a:prstGeom>
          <a:ln>
            <a:noFill/>
          </a:ln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isk D\2017\Андропов\Удостоверение_Председателя_КГ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3" y="2708920"/>
            <a:ext cx="2808312" cy="9974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394</TotalTime>
  <Words>1381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Constantia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KING</dc:creator>
  <cp:lastModifiedBy>Gena</cp:lastModifiedBy>
  <cp:revision>36</cp:revision>
  <dcterms:created xsi:type="dcterms:W3CDTF">2017-01-25T05:03:14Z</dcterms:created>
  <dcterms:modified xsi:type="dcterms:W3CDTF">2017-02-02T09:44:55Z</dcterms:modified>
</cp:coreProperties>
</file>